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87" r:id="rId4"/>
    <p:sldId id="256" r:id="rId5"/>
    <p:sldId id="258" r:id="rId6"/>
    <p:sldId id="257" r:id="rId7"/>
    <p:sldId id="261" r:id="rId8"/>
    <p:sldId id="262" r:id="rId9"/>
    <p:sldId id="263" r:id="rId10"/>
    <p:sldId id="288" r:id="rId11"/>
    <p:sldId id="265" r:id="rId12"/>
    <p:sldId id="266" r:id="rId13"/>
    <p:sldId id="269" r:id="rId14"/>
    <p:sldId id="268" r:id="rId15"/>
    <p:sldId id="289" r:id="rId16"/>
    <p:sldId id="272" r:id="rId17"/>
    <p:sldId id="281" r:id="rId18"/>
    <p:sldId id="283" r:id="rId19"/>
    <p:sldId id="274" r:id="rId20"/>
    <p:sldId id="282" r:id="rId21"/>
    <p:sldId id="275" r:id="rId22"/>
    <p:sldId id="284" r:id="rId23"/>
    <p:sldId id="290" r:id="rId24"/>
    <p:sldId id="291" r:id="rId25"/>
    <p:sldId id="280" r:id="rId26"/>
    <p:sldId id="273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0" d="100"/>
          <a:sy n="90" d="100"/>
        </p:scale>
        <p:origin x="102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12AA9-EF8A-4822-B64C-DBD8B87C3199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2A41E-896F-4E35-9EA4-C350BA8EF3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290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12AA9-EF8A-4822-B64C-DBD8B87C3199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2A41E-896F-4E35-9EA4-C350BA8EF3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05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12AA9-EF8A-4822-B64C-DBD8B87C3199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2A41E-896F-4E35-9EA4-C350BA8EF3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97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12AA9-EF8A-4822-B64C-DBD8B87C3199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2A41E-896F-4E35-9EA4-C350BA8EF3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200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12AA9-EF8A-4822-B64C-DBD8B87C3199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2A41E-896F-4E35-9EA4-C350BA8EF3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7905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12AA9-EF8A-4822-B64C-DBD8B87C3199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2A41E-896F-4E35-9EA4-C350BA8EF3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481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12AA9-EF8A-4822-B64C-DBD8B87C3199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2A41E-896F-4E35-9EA4-C350BA8EF3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2280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12AA9-EF8A-4822-B64C-DBD8B87C3199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2A41E-896F-4E35-9EA4-C350BA8EF3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2650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12AA9-EF8A-4822-B64C-DBD8B87C3199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2A41E-896F-4E35-9EA4-C350BA8EF3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4748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12AA9-EF8A-4822-B64C-DBD8B87C3199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2A41E-896F-4E35-9EA4-C350BA8EF3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0631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12AA9-EF8A-4822-B64C-DBD8B87C3199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2A41E-896F-4E35-9EA4-C350BA8EF3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6622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12AA9-EF8A-4822-B64C-DBD8B87C3199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B2A41E-896F-4E35-9EA4-C350BA8EF3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641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g"/><Relationship Id="rId7" Type="http://schemas.openxmlformats.org/officeDocument/2006/relationships/image" Target="../media/image2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g"/><Relationship Id="rId10" Type="http://schemas.openxmlformats.org/officeDocument/2006/relationships/image" Target="../media/image23.jpeg"/><Relationship Id="rId4" Type="http://schemas.openxmlformats.org/officeDocument/2006/relationships/image" Target="../media/image17.jpg"/><Relationship Id="rId9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openxmlformats.org/officeDocument/2006/relationships/image" Target="../media/image4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jpeg"/><Relationship Id="rId5" Type="http://schemas.openxmlformats.org/officeDocument/2006/relationships/image" Target="../media/image2.jpg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1870" y="1909693"/>
            <a:ext cx="9359348" cy="2016263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ru-RU" sz="4800" b="1" dirty="0" smtClean="0">
                <a:latin typeface="inglobal" panose="02000800000000000000" pitchFamily="2" charset="0"/>
              </a:rPr>
              <a:t>Коррекционное занятие</a:t>
            </a:r>
            <a:br>
              <a:rPr lang="ru-RU" sz="4800" b="1" dirty="0" smtClean="0">
                <a:latin typeface="inglobal" panose="02000800000000000000" pitchFamily="2" charset="0"/>
              </a:rPr>
            </a:br>
            <a:r>
              <a:rPr lang="ru-RU" sz="4800" b="1" dirty="0" smtClean="0">
                <a:latin typeface="inglobal" panose="02000800000000000000" pitchFamily="2" charset="0"/>
              </a:rPr>
              <a:t>по развитию познавательной деятельности учащихся</a:t>
            </a:r>
            <a:endParaRPr lang="ru-RU" sz="4800" b="1" dirty="0">
              <a:latin typeface="inglobal" panose="02000800000000000000" pitchFamily="2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8643731" y="5615609"/>
            <a:ext cx="4972878" cy="924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400" b="1" dirty="0" smtClean="0">
                <a:latin typeface="inglobal" panose="02000800000000000000" pitchFamily="2" charset="0"/>
              </a:rPr>
              <a:t>Учитель-дефектолог</a:t>
            </a:r>
          </a:p>
          <a:p>
            <a:pPr>
              <a:lnSpc>
                <a:spcPct val="100000"/>
              </a:lnSpc>
            </a:pPr>
            <a:r>
              <a:rPr lang="ru-RU" sz="2400" b="1" dirty="0" smtClean="0">
                <a:latin typeface="inglobal" panose="02000800000000000000" pitchFamily="2" charset="0"/>
              </a:rPr>
              <a:t>Ласута Яна Николаевна</a:t>
            </a:r>
            <a:endParaRPr lang="ru-RU" sz="2400" b="1" dirty="0">
              <a:latin typeface="inglobal" panose="02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53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2009092" y="173700"/>
            <a:ext cx="8053222" cy="7778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0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global" panose="02000800000000000000" pitchFamily="2" charset="0"/>
              </a:rPr>
              <a:t>Интересный факт</a:t>
            </a:r>
            <a:endParaRPr lang="ru-RU" sz="60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global" panose="02000800000000000000" pitchFamily="2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04085" y="777318"/>
            <a:ext cx="11762627" cy="1309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4000" b="1" u="sng" dirty="0" smtClean="0">
                <a:solidFill>
                  <a:schemeClr val="accent5">
                    <a:lumMod val="75000"/>
                  </a:schemeClr>
                </a:solidFill>
                <a:latin typeface="inglobal" panose="02000800000000000000" pitchFamily="2" charset="0"/>
              </a:rPr>
              <a:t>Санки, сани</a:t>
            </a:r>
            <a:r>
              <a:rPr lang="ru-RU" sz="4000" b="1" dirty="0" smtClean="0">
                <a:solidFill>
                  <a:schemeClr val="accent5">
                    <a:lumMod val="75000"/>
                  </a:schemeClr>
                </a:solidFill>
                <a:latin typeface="inglobal" panose="02000800000000000000" pitchFamily="2" charset="0"/>
              </a:rPr>
              <a:t> </a:t>
            </a:r>
            <a:r>
              <a:rPr lang="ru-RU" sz="3600" b="1" dirty="0" smtClean="0">
                <a:solidFill>
                  <a:schemeClr val="accent5">
                    <a:lumMod val="75000"/>
                  </a:schemeClr>
                </a:solidFill>
                <a:latin typeface="inglobal" panose="02000800000000000000" pitchFamily="2" charset="0"/>
              </a:rPr>
              <a:t>– самое древнее средство передвижения, которое появилось задолго до изобретения колеса.</a:t>
            </a:r>
            <a:endParaRPr lang="ru-RU" sz="3600" b="1" dirty="0">
              <a:solidFill>
                <a:schemeClr val="accent5">
                  <a:lumMod val="75000"/>
                </a:schemeClr>
              </a:solidFill>
              <a:latin typeface="inglobal" panose="02000800000000000000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0" y="2138294"/>
            <a:ext cx="2250880" cy="26400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4" r="9860"/>
          <a:stretch/>
        </p:blipFill>
        <p:spPr>
          <a:xfrm>
            <a:off x="2454967" y="2126973"/>
            <a:ext cx="2991679" cy="26460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793" y="2126973"/>
            <a:ext cx="3545691" cy="26400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631" y="2126973"/>
            <a:ext cx="2808543" cy="26400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1"/>
          <a:stretch/>
        </p:blipFill>
        <p:spPr>
          <a:xfrm>
            <a:off x="3205838" y="4864380"/>
            <a:ext cx="2633869" cy="18856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874" y="4853059"/>
            <a:ext cx="2451819" cy="18856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8" b="9850"/>
          <a:stretch/>
        </p:blipFill>
        <p:spPr>
          <a:xfrm>
            <a:off x="9189860" y="4857836"/>
            <a:ext cx="2738243" cy="18856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6" b="4527"/>
          <a:stretch/>
        </p:blipFill>
        <p:spPr>
          <a:xfrm>
            <a:off x="462173" y="4853059"/>
            <a:ext cx="2294498" cy="18856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1943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878014" y="3129990"/>
            <a:ext cx="6570786" cy="7778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7200" b="1" dirty="0">
              <a:solidFill>
                <a:schemeClr val="accent1">
                  <a:lumMod val="75000"/>
                </a:schemeClr>
              </a:solidFill>
              <a:latin typeface="inglobal" panose="02000800000000000000" pitchFamily="2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747781" y="2983132"/>
            <a:ext cx="6570786" cy="7778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7200" b="1" dirty="0" smtClean="0">
                <a:solidFill>
                  <a:schemeClr val="accent1">
                    <a:lumMod val="75000"/>
                  </a:schemeClr>
                </a:solidFill>
                <a:latin typeface="inglobal" panose="02000800000000000000" pitchFamily="2" charset="0"/>
              </a:rPr>
              <a:t>Зима</a:t>
            </a:r>
            <a:endParaRPr lang="ru-RU" sz="7200" b="1" dirty="0">
              <a:solidFill>
                <a:schemeClr val="accent1">
                  <a:lumMod val="75000"/>
                </a:schemeClr>
              </a:solidFill>
              <a:latin typeface="inglobal" panose="02000800000000000000" pitchFamily="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5" y="2088590"/>
            <a:ext cx="3943349" cy="39433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030" y="2579982"/>
            <a:ext cx="3943349" cy="39433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132" y="4551656"/>
            <a:ext cx="3943349" cy="366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35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6" b="11273"/>
          <a:stretch/>
        </p:blipFill>
        <p:spPr>
          <a:xfrm>
            <a:off x="3047340" y="382386"/>
            <a:ext cx="5940023" cy="61597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872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878014" y="3129990"/>
            <a:ext cx="6570786" cy="7778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7200" b="1" dirty="0">
              <a:solidFill>
                <a:schemeClr val="accent1">
                  <a:lumMod val="75000"/>
                </a:schemeClr>
              </a:solidFill>
              <a:latin typeface="inglobal" panose="02000800000000000000" pitchFamily="2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972235" y="3282390"/>
            <a:ext cx="8077200" cy="7778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7200" b="1" dirty="0" smtClean="0">
                <a:solidFill>
                  <a:schemeClr val="accent1">
                    <a:lumMod val="75000"/>
                  </a:schemeClr>
                </a:solidFill>
                <a:latin typeface="inglobal" panose="02000800000000000000" pitchFamily="2" charset="0"/>
              </a:rPr>
              <a:t>Физкультминутка</a:t>
            </a:r>
            <a:endParaRPr lang="ru-RU" sz="7200" b="1" dirty="0">
              <a:solidFill>
                <a:schemeClr val="accent1">
                  <a:lumMod val="75000"/>
                </a:schemeClr>
              </a:solidFill>
              <a:latin typeface="inglobal" panose="02000800000000000000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188" y="4212665"/>
            <a:ext cx="3227294" cy="242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20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878014" y="3129990"/>
            <a:ext cx="6570786" cy="7778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7200" b="1" dirty="0">
              <a:solidFill>
                <a:schemeClr val="accent1">
                  <a:lumMod val="75000"/>
                </a:schemeClr>
              </a:solidFill>
              <a:latin typeface="inglobal" panose="02000800000000000000" pitchFamily="2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962830" y="2311042"/>
            <a:ext cx="6485970" cy="11485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8000" b="1" dirty="0" smtClean="0">
                <a:solidFill>
                  <a:schemeClr val="accent1">
                    <a:lumMod val="75000"/>
                  </a:schemeClr>
                </a:solidFill>
                <a:latin typeface="inglobal" panose="02000800000000000000" pitchFamily="2" charset="0"/>
              </a:rPr>
              <a:t>Сыщики </a:t>
            </a:r>
            <a:endParaRPr lang="ru-RU" sz="8000" b="1" dirty="0">
              <a:solidFill>
                <a:schemeClr val="accent1">
                  <a:lumMod val="75000"/>
                </a:schemeClr>
              </a:solidFill>
              <a:latin typeface="inglobal" panose="02000800000000000000" pitchFamily="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386" y="3680321"/>
            <a:ext cx="4250437" cy="2516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526" y="4463037"/>
            <a:ext cx="2733110" cy="1977585"/>
          </a:xfrm>
          <a:prstGeom prst="rect">
            <a:avLst/>
          </a:prstGeom>
          <a:scene3d>
            <a:camera prst="orthographicFront">
              <a:rot lat="0" lon="0" rev="15899998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650333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048276" y="4287325"/>
            <a:ext cx="67839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</a:t>
            </a:r>
            <a:endParaRPr lang="ru-RU" sz="7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908774" y="1669028"/>
            <a:ext cx="65113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А</a:t>
            </a:r>
            <a:endParaRPr lang="ru-RU" sz="6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288439" y="1068863"/>
            <a:ext cx="67839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р</a:t>
            </a:r>
            <a:endParaRPr lang="ru-RU" sz="7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87400" y="318456"/>
            <a:ext cx="1226554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5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т</a:t>
            </a:r>
            <a:endParaRPr lang="ru-RU" sz="75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211097" y="3672917"/>
            <a:ext cx="65113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А</a:t>
            </a:r>
            <a:endParaRPr lang="ru-RU" sz="6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12546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48148E-6 L 0.42057 0.31574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29" y="1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0.13868 -0.26412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27" y="-1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0.04674 0.1419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1" y="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0.00625 L -0.24687 0.20324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44" y="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7.40741E-7 L -0.20833 -0.14815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17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878014" y="3129990"/>
            <a:ext cx="6570786" cy="7778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7200" b="1" dirty="0">
              <a:solidFill>
                <a:schemeClr val="accent1">
                  <a:lumMod val="75000"/>
                </a:schemeClr>
              </a:solidFill>
              <a:latin typeface="inglobal" panose="02000800000000000000" pitchFamily="2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416840" y="2759308"/>
            <a:ext cx="9493134" cy="11485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8000" b="1" dirty="0" smtClean="0">
                <a:solidFill>
                  <a:schemeClr val="accent1">
                    <a:lumMod val="75000"/>
                  </a:schemeClr>
                </a:solidFill>
                <a:latin typeface="inglobal" panose="02000800000000000000" pitchFamily="2" charset="0"/>
              </a:rPr>
              <a:t>Расшифруй слова</a:t>
            </a:r>
            <a:endParaRPr lang="ru-RU" sz="8000" b="1" dirty="0">
              <a:solidFill>
                <a:schemeClr val="accent1">
                  <a:lumMod val="75000"/>
                </a:schemeClr>
              </a:solidFill>
              <a:latin typeface="inglobal" panose="02000800000000000000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7" b="10250"/>
          <a:stretch/>
        </p:blipFill>
        <p:spPr>
          <a:xfrm>
            <a:off x="4946072" y="4172988"/>
            <a:ext cx="2651760" cy="206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30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878014" y="3129990"/>
            <a:ext cx="6570786" cy="7778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7200" b="1" dirty="0">
              <a:solidFill>
                <a:schemeClr val="accent1">
                  <a:lumMod val="75000"/>
                </a:schemeClr>
              </a:solidFill>
              <a:latin typeface="inglobal" panose="02000800000000000000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153" y="407601"/>
            <a:ext cx="8814261" cy="62126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2173035" y="3723199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н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56955" y="3723199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о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79667" y="3739825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в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73269" y="3749020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ы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82368" y="3723199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й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49548" y="3739825"/>
            <a:ext cx="264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г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709609" y="3731512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о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732085" y="372319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д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34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878014" y="3129990"/>
            <a:ext cx="6570786" cy="7778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7200" b="1" dirty="0">
              <a:solidFill>
                <a:schemeClr val="accent1">
                  <a:lumMod val="75000"/>
                </a:schemeClr>
              </a:solidFill>
              <a:latin typeface="inglobal" panose="02000800000000000000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19"/>
          <a:stretch/>
        </p:blipFill>
        <p:spPr>
          <a:xfrm>
            <a:off x="5512217" y="153960"/>
            <a:ext cx="6513530" cy="46009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"/>
          <a:stretch/>
        </p:blipFill>
        <p:spPr>
          <a:xfrm>
            <a:off x="207815" y="2211646"/>
            <a:ext cx="6392487" cy="44302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0720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878014" y="3129990"/>
            <a:ext cx="6570786" cy="7778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7200" b="1" dirty="0">
              <a:solidFill>
                <a:schemeClr val="accent1">
                  <a:lumMod val="75000"/>
                </a:schemeClr>
              </a:solidFill>
              <a:latin typeface="inglobal" panose="02000800000000000000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22" r="2903"/>
          <a:stretch/>
        </p:blipFill>
        <p:spPr>
          <a:xfrm>
            <a:off x="2552006" y="69618"/>
            <a:ext cx="6724997" cy="6738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65"/>
          <a:stretch/>
        </p:blipFill>
        <p:spPr>
          <a:xfrm>
            <a:off x="2552006" y="69618"/>
            <a:ext cx="6724998" cy="6736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73785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5119" y="489353"/>
            <a:ext cx="1497496" cy="777875"/>
          </a:xfrm>
        </p:spPr>
        <p:txBody>
          <a:bodyPr/>
          <a:lstStyle/>
          <a:p>
            <a:r>
              <a:rPr lang="ru-RU" b="1" dirty="0" smtClean="0">
                <a:latin typeface="inglobal" panose="02000800000000000000" pitchFamily="2" charset="0"/>
              </a:rPr>
              <a:t>Цель:</a:t>
            </a:r>
            <a:endParaRPr lang="ru-RU" b="1" dirty="0">
              <a:latin typeface="inglobal" panose="02000800000000000000" pitchFamily="2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35550" y="1568074"/>
            <a:ext cx="2103783" cy="777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latin typeface="inglobal" panose="02000800000000000000" pitchFamily="2" charset="0"/>
              </a:rPr>
              <a:t>Задачи:</a:t>
            </a:r>
            <a:endParaRPr lang="ru-RU" b="1" dirty="0">
              <a:latin typeface="inglobal" panose="02000800000000000000" pitchFamily="2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746045" y="1696790"/>
            <a:ext cx="9068584" cy="10380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300" dirty="0" smtClean="0">
                <a:latin typeface="inglobal" panose="02000800000000000000" pitchFamily="2" charset="0"/>
              </a:rPr>
              <a:t>1. </a:t>
            </a:r>
            <a:r>
              <a:rPr lang="ru-RU" sz="3300" dirty="0">
                <a:latin typeface="inglobal" panose="02000800000000000000" pitchFamily="2" charset="0"/>
              </a:rPr>
              <a:t>Систематизировать и закрепить знания учащихся о зиме и её признаках в природе;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739333" y="539335"/>
            <a:ext cx="9000636" cy="7778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500" dirty="0">
                <a:latin typeface="inglobal" panose="02000800000000000000" pitchFamily="2" charset="0"/>
              </a:rPr>
              <a:t>развитие произвольного внимания учащихся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746045" y="2585495"/>
            <a:ext cx="8575097" cy="777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300" dirty="0">
                <a:latin typeface="inglobal" panose="02000800000000000000" pitchFamily="2" charset="0"/>
              </a:rPr>
              <a:t>2. Развивать мелкую </a:t>
            </a:r>
            <a:r>
              <a:rPr lang="ru-RU" sz="3300" dirty="0" smtClean="0">
                <a:latin typeface="inglobal" panose="02000800000000000000" pitchFamily="2" charset="0"/>
              </a:rPr>
              <a:t>моторику учащихся;</a:t>
            </a:r>
            <a:endParaRPr lang="ru-RU" sz="3300" dirty="0">
              <a:latin typeface="inglobal" panose="02000800000000000000" pitchFamily="2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746045" y="3335366"/>
            <a:ext cx="9068584" cy="13430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300" dirty="0" smtClean="0">
                <a:latin typeface="inglobal" panose="02000800000000000000" pitchFamily="2" charset="0"/>
              </a:rPr>
              <a:t>3. </a:t>
            </a:r>
            <a:r>
              <a:rPr lang="ru-RU" sz="3300" dirty="0">
                <a:latin typeface="inglobal" panose="02000800000000000000" pitchFamily="2" charset="0"/>
              </a:rPr>
              <a:t>Развивать устойчивость, переключение и концентрацию произвольного внимания учащихся;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746045" y="5039336"/>
            <a:ext cx="9068584" cy="7778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300" dirty="0" smtClean="0">
                <a:latin typeface="inglobal" panose="02000800000000000000" pitchFamily="2" charset="0"/>
              </a:rPr>
              <a:t>4. </a:t>
            </a:r>
            <a:r>
              <a:rPr lang="ru-RU" sz="3300" dirty="0">
                <a:latin typeface="inglobal" panose="02000800000000000000" pitchFamily="2" charset="0"/>
              </a:rPr>
              <a:t>Содействовать развитию и обогащению нравственно-эстетического и познавательного опыта учащихся.</a:t>
            </a:r>
          </a:p>
        </p:txBody>
      </p:sp>
    </p:spTree>
    <p:extLst>
      <p:ext uri="{BB962C8B-B14F-4D97-AF65-F5344CB8AC3E}">
        <p14:creationId xmlns:p14="http://schemas.microsoft.com/office/powerpoint/2010/main" val="296250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878014" y="3129990"/>
            <a:ext cx="6570786" cy="7778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7200" b="1" dirty="0">
              <a:solidFill>
                <a:schemeClr val="accent1">
                  <a:lumMod val="75000"/>
                </a:schemeClr>
              </a:solidFill>
              <a:latin typeface="inglobal" panose="02000800000000000000" pitchFamily="2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278316" y="2759308"/>
            <a:ext cx="8063758" cy="11485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8000" b="1" dirty="0" smtClean="0">
                <a:solidFill>
                  <a:schemeClr val="accent1">
                    <a:lumMod val="75000"/>
                  </a:schemeClr>
                </a:solidFill>
                <a:latin typeface="inglobal" panose="02000800000000000000" pitchFamily="2" charset="0"/>
              </a:rPr>
              <a:t>Ёлочные игрушки </a:t>
            </a:r>
            <a:endParaRPr lang="ru-RU" sz="8000" b="1" dirty="0">
              <a:solidFill>
                <a:schemeClr val="accent1">
                  <a:lumMod val="75000"/>
                </a:schemeClr>
              </a:solidFill>
              <a:latin typeface="inglobal" panose="02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07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878014" y="3129990"/>
            <a:ext cx="6570786" cy="7778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7200" b="1" dirty="0">
              <a:solidFill>
                <a:schemeClr val="accent1">
                  <a:lumMod val="75000"/>
                </a:schemeClr>
              </a:solidFill>
              <a:latin typeface="inglobal" panose="02000800000000000000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188" y="31346"/>
            <a:ext cx="9585860" cy="67767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189" y="31346"/>
            <a:ext cx="9585859" cy="677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35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878014" y="3129990"/>
            <a:ext cx="6570786" cy="7778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7200" b="1" dirty="0">
              <a:solidFill>
                <a:schemeClr val="accent1">
                  <a:lumMod val="75000"/>
                </a:schemeClr>
              </a:solidFill>
              <a:latin typeface="inglobal" panose="02000800000000000000" pitchFamily="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65"/>
          <a:stretch/>
        </p:blipFill>
        <p:spPr>
          <a:xfrm>
            <a:off x="2568628" y="59447"/>
            <a:ext cx="6724998" cy="6736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3"/>
          <a:stretch/>
        </p:blipFill>
        <p:spPr>
          <a:xfrm>
            <a:off x="2576940" y="59447"/>
            <a:ext cx="6716686" cy="6736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21529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878014" y="3129990"/>
            <a:ext cx="6570786" cy="7778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7200" b="1" dirty="0">
              <a:solidFill>
                <a:schemeClr val="accent1">
                  <a:lumMod val="75000"/>
                </a:schemeClr>
              </a:solidFill>
              <a:latin typeface="inglobal" panose="02000800000000000000" pitchFamily="2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783770" y="2754212"/>
            <a:ext cx="11016343" cy="11485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8000" b="1" dirty="0" smtClean="0">
                <a:solidFill>
                  <a:schemeClr val="accent1">
                    <a:lumMod val="75000"/>
                  </a:schemeClr>
                </a:solidFill>
                <a:latin typeface="inglobal" panose="02000800000000000000" pitchFamily="2" charset="0"/>
              </a:rPr>
              <a:t>Зимние пословицы</a:t>
            </a:r>
            <a:endParaRPr lang="ru-RU" sz="8000" b="1" dirty="0">
              <a:solidFill>
                <a:schemeClr val="accent1">
                  <a:lumMod val="75000"/>
                </a:schemeClr>
              </a:solidFill>
              <a:latin typeface="inglobal" panose="02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41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878014" y="3129990"/>
            <a:ext cx="6570786" cy="7778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7200" b="1" dirty="0">
              <a:solidFill>
                <a:schemeClr val="accent1">
                  <a:lumMod val="75000"/>
                </a:schemeClr>
              </a:solidFill>
              <a:latin typeface="inglobal" panose="02000800000000000000" pitchFamily="2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78971" y="725257"/>
            <a:ext cx="3410857" cy="6951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accent1">
                    <a:lumMod val="75000"/>
                  </a:schemeClr>
                </a:solidFill>
                <a:latin typeface="inglobal" panose="02000800000000000000" pitchFamily="2" charset="0"/>
              </a:rPr>
              <a:t>Новый </a:t>
            </a:r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  <a:latin typeface="inglobal" panose="02000800000000000000" pitchFamily="2" charset="0"/>
              </a:rPr>
              <a:t>год- </a:t>
            </a:r>
            <a:endParaRPr lang="ru-RU" sz="4800" b="1" dirty="0">
              <a:solidFill>
                <a:schemeClr val="accent1">
                  <a:lumMod val="75000"/>
                </a:schemeClr>
              </a:solidFill>
              <a:latin typeface="inglobal" panose="02000800000000000000" pitchFamily="2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7170057" y="5503974"/>
            <a:ext cx="4702628" cy="11485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  <a:latin typeface="inglobal" panose="02000800000000000000" pitchFamily="2" charset="0"/>
              </a:rPr>
              <a:t>к весне поворот!</a:t>
            </a:r>
            <a:endParaRPr lang="ru-RU" sz="4800" b="1" dirty="0">
              <a:solidFill>
                <a:schemeClr val="accent1">
                  <a:lumMod val="75000"/>
                </a:schemeClr>
              </a:solidFill>
              <a:latin typeface="inglobal" panose="02000800000000000000" pitchFamily="2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78971" y="2615107"/>
            <a:ext cx="5167086" cy="6951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  <a:latin typeface="inglobal" panose="02000800000000000000" pitchFamily="2" charset="0"/>
              </a:rPr>
              <a:t>Снегирь прилетит- </a:t>
            </a:r>
            <a:endParaRPr lang="ru-RU" sz="4800" b="1" dirty="0">
              <a:solidFill>
                <a:schemeClr val="accent1">
                  <a:lumMod val="75000"/>
                </a:schemeClr>
              </a:solidFill>
              <a:latin typeface="inglobal" panose="02000800000000000000" pitchFamily="2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78971" y="4612653"/>
            <a:ext cx="5979885" cy="6951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  <a:latin typeface="inglobal" panose="02000800000000000000" pitchFamily="2" charset="0"/>
              </a:rPr>
              <a:t>Январь- году начало,  </a:t>
            </a:r>
            <a:endParaRPr lang="ru-RU" sz="4800" b="1" dirty="0">
              <a:solidFill>
                <a:schemeClr val="accent1">
                  <a:lumMod val="75000"/>
                </a:schemeClr>
              </a:solidFill>
              <a:latin typeface="inglobal" panose="02000800000000000000" pitchFamily="2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7170057" y="1163198"/>
            <a:ext cx="4630057" cy="11485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  <a:latin typeface="inglobal" panose="02000800000000000000" pitchFamily="2" charset="0"/>
              </a:rPr>
              <a:t>о зиме известит!</a:t>
            </a:r>
            <a:endParaRPr lang="ru-RU" sz="4800" b="1" dirty="0">
              <a:solidFill>
                <a:schemeClr val="accent1">
                  <a:lumMod val="75000"/>
                </a:schemeClr>
              </a:solidFill>
              <a:latin typeface="inglobal" panose="02000800000000000000" pitchFamily="2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7170057" y="3333586"/>
            <a:ext cx="4867450" cy="11485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  <a:latin typeface="inglobal" panose="02000800000000000000" pitchFamily="2" charset="0"/>
              </a:rPr>
              <a:t>а зиме середина!</a:t>
            </a:r>
            <a:endParaRPr lang="ru-RU" sz="4800" b="1" dirty="0">
              <a:solidFill>
                <a:schemeClr val="accent1">
                  <a:lumMod val="75000"/>
                </a:schemeClr>
              </a:solidFill>
              <a:latin typeface="inglobal" panose="02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34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59259E-6 L -0.29284 -0.73194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48" y="-3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7.40741E-7 L -0.13867 0.17847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40" y="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07407E-6 L -0.07943 0.15416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1" y="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878014" y="3129990"/>
            <a:ext cx="6570786" cy="7778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7200" b="1" dirty="0">
              <a:solidFill>
                <a:schemeClr val="accent1">
                  <a:lumMod val="75000"/>
                </a:schemeClr>
              </a:solidFill>
              <a:latin typeface="inglobal" panose="02000800000000000000" pitchFamily="2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962830" y="3129990"/>
            <a:ext cx="6485970" cy="11485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8000" b="1" dirty="0" smtClean="0">
                <a:solidFill>
                  <a:schemeClr val="accent1">
                    <a:lumMod val="75000"/>
                  </a:schemeClr>
                </a:solidFill>
                <a:latin typeface="inglobal" panose="02000800000000000000" pitchFamily="2" charset="0"/>
              </a:rPr>
              <a:t>Графический рисунок </a:t>
            </a:r>
            <a:endParaRPr lang="ru-RU" sz="8000" b="1" dirty="0">
              <a:solidFill>
                <a:schemeClr val="accent1">
                  <a:lumMod val="75000"/>
                </a:schemeClr>
              </a:solidFill>
              <a:latin typeface="inglobal" panose="02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78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878014" y="3129990"/>
            <a:ext cx="6570786" cy="7778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7200" b="1" dirty="0">
              <a:solidFill>
                <a:schemeClr val="accent1">
                  <a:lumMod val="75000"/>
                </a:schemeClr>
              </a:solidFill>
              <a:latin typeface="inglobal" panose="02000800000000000000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18" b="20001"/>
          <a:stretch/>
        </p:blipFill>
        <p:spPr>
          <a:xfrm>
            <a:off x="2773673" y="259976"/>
            <a:ext cx="6451010" cy="63409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50" b="19739"/>
          <a:stretch/>
        </p:blipFill>
        <p:spPr>
          <a:xfrm>
            <a:off x="2773673" y="259976"/>
            <a:ext cx="6451010" cy="635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60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638502" y="2759827"/>
            <a:ext cx="3424843" cy="12198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9600" b="1" dirty="0" smtClean="0">
                <a:solidFill>
                  <a:schemeClr val="accent1">
                    <a:lumMod val="75000"/>
                  </a:schemeClr>
                </a:solidFill>
                <a:latin typeface="inglobal" panose="02000800000000000000" pitchFamily="2" charset="0"/>
              </a:rPr>
              <a:t>Зима</a:t>
            </a:r>
            <a:endParaRPr lang="ru-RU" sz="9600" b="1" dirty="0">
              <a:solidFill>
                <a:schemeClr val="accent1">
                  <a:lumMod val="75000"/>
                </a:schemeClr>
              </a:solidFill>
              <a:latin typeface="inglobal" panose="02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88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7"/>
          <a:stretch/>
        </p:blipFill>
        <p:spPr>
          <a:xfrm>
            <a:off x="6241774" y="1861932"/>
            <a:ext cx="5617597" cy="39127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98" b="6250"/>
          <a:stretch/>
        </p:blipFill>
        <p:spPr>
          <a:xfrm>
            <a:off x="370534" y="1861933"/>
            <a:ext cx="5615609" cy="39127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метель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6592.4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73539" y="5992292"/>
            <a:ext cx="609600" cy="609600"/>
          </a:xfrm>
          <a:prstGeom prst="rect">
            <a:avLst/>
          </a:prstGeom>
        </p:spPr>
      </p:pic>
      <p:pic>
        <p:nvPicPr>
          <p:cNvPr id="10" name="скрип снега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36476.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45772" y="59922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146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9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40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182813" y="3176883"/>
            <a:ext cx="6793525" cy="7778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7200" b="1" dirty="0" smtClean="0">
                <a:solidFill>
                  <a:schemeClr val="accent1">
                    <a:lumMod val="75000"/>
                  </a:schemeClr>
                </a:solidFill>
                <a:latin typeface="inglobal" panose="02000800000000000000" pitchFamily="2" charset="0"/>
              </a:rPr>
              <a:t>Признаки зимы</a:t>
            </a:r>
            <a:endParaRPr lang="ru-RU" sz="7200" b="1" dirty="0">
              <a:solidFill>
                <a:schemeClr val="accent1">
                  <a:lumMod val="75000"/>
                </a:schemeClr>
              </a:solidFill>
              <a:latin typeface="inglobal" panose="02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11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6" b="2015"/>
          <a:stretch/>
        </p:blipFill>
        <p:spPr>
          <a:xfrm>
            <a:off x="1245625" y="191381"/>
            <a:ext cx="9700752" cy="65177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125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56" y="726826"/>
            <a:ext cx="3830553" cy="27080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55" y="3827350"/>
            <a:ext cx="3830553" cy="25556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3" r="2422"/>
          <a:stretch/>
        </p:blipFill>
        <p:spPr>
          <a:xfrm>
            <a:off x="4185398" y="3827351"/>
            <a:ext cx="3950417" cy="26082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4" t="2415" r="3796"/>
          <a:stretch/>
        </p:blipFill>
        <p:spPr>
          <a:xfrm>
            <a:off x="8319104" y="726826"/>
            <a:ext cx="3735184" cy="27063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69"/>
          <a:stretch/>
        </p:blipFill>
        <p:spPr>
          <a:xfrm>
            <a:off x="4185398" y="726826"/>
            <a:ext cx="3950417" cy="27063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0" r="1918"/>
          <a:stretch/>
        </p:blipFill>
        <p:spPr>
          <a:xfrm>
            <a:off x="8319104" y="3827351"/>
            <a:ext cx="3692595" cy="26082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81615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878014" y="3129990"/>
            <a:ext cx="6570786" cy="7778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7200" b="1" dirty="0" smtClean="0">
                <a:solidFill>
                  <a:schemeClr val="accent1">
                    <a:lumMod val="75000"/>
                  </a:schemeClr>
                </a:solidFill>
                <a:latin typeface="inglobal" panose="02000800000000000000" pitchFamily="2" charset="0"/>
              </a:rPr>
              <a:t>Филворд «Зимние слова»</a:t>
            </a:r>
            <a:endParaRPr lang="ru-RU" sz="7200" b="1" dirty="0">
              <a:solidFill>
                <a:schemeClr val="accent1">
                  <a:lumMod val="75000"/>
                </a:schemeClr>
              </a:solidFill>
              <a:latin typeface="inglobal" panose="02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16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966"/>
          <a:stretch/>
        </p:blipFill>
        <p:spPr>
          <a:xfrm>
            <a:off x="3046060" y="164123"/>
            <a:ext cx="6594836" cy="63656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137"/>
          <a:stretch/>
        </p:blipFill>
        <p:spPr>
          <a:xfrm>
            <a:off x="3046060" y="164122"/>
            <a:ext cx="6594836" cy="63496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95"/>
          <a:stretch/>
        </p:blipFill>
        <p:spPr>
          <a:xfrm>
            <a:off x="3046060" y="164122"/>
            <a:ext cx="6594836" cy="63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907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574</TotalTime>
  <Words>130</Words>
  <Application>Microsoft Office PowerPoint</Application>
  <PresentationFormat>Широкоэкранный</PresentationFormat>
  <Paragraphs>41</Paragraphs>
  <Slides>26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inglobal</vt:lpstr>
      <vt:lpstr>Тема Office</vt:lpstr>
      <vt:lpstr>Коррекционное занятие по развитию познавательной деятельности учащихся</vt:lpstr>
      <vt:lpstr>Цель: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Коррекционное занятие по развитию познавательной деятельности уча</dc:title>
  <dc:creator>ПлюмБум</dc:creator>
  <cp:lastModifiedBy>ПлюмБум</cp:lastModifiedBy>
  <cp:revision>49</cp:revision>
  <dcterms:created xsi:type="dcterms:W3CDTF">2020-12-06T00:06:23Z</dcterms:created>
  <dcterms:modified xsi:type="dcterms:W3CDTF">2020-12-17T06:50:34Z</dcterms:modified>
</cp:coreProperties>
</file>